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iD73zlIBU2UsCUVUTxsCGwKtjN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87ef07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d0587ef0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0587ef076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d0587ef07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44ab296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7b44ab29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42e12907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d42e129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5cab916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d15cab91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b7efbcf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db7efbcf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7efbcf3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db7efbcf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b7efbcf36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db7efbcf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7efbcf36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db7efbcf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6a2c03c3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d6a2c03c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0587ef076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d0587ef07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0587ef076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d0587ef07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0587ef076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d0587ef07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0587ef076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d0587ef07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0587ef076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d0587ef07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0587ef076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d0587ef07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6a2c03c3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d6a2c03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15cab916b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d15cab91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6a2c03c3a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d6a2c03c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code.womenwhocode.com/trackoverview/?mc_cid=fe4e44a4d3&amp;mc_eid=c8c116d5bd" TargetMode="External"/><Relationship Id="rId5" Type="http://schemas.openxmlformats.org/officeDocument/2006/relationships/hyperlink" Target="https://www.womenwhocode.com/digital" TargetMode="External"/><Relationship Id="rId6" Type="http://schemas.openxmlformats.org/officeDocument/2006/relationships/hyperlink" Target="https://bit.ly/wwcodedigital" TargetMode="External"/><Relationship Id="rId7" Type="http://schemas.openxmlformats.org/officeDocument/2006/relationships/hyperlink" Target="https://forms.gle/UrhztqutyE7oAf9Q6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www.meetup.com/Women-Who-Code-SF/events/wshnhsyccjbwb/" TargetMode="External"/><Relationship Id="rId6" Type="http://schemas.openxmlformats.org/officeDocument/2006/relationships/hyperlink" Target="https://www.meetup.com/Women-Who-Code-SF/events/wshnhsyccjbwb/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Software_design_pattern" TargetMode="External"/><Relationship Id="rId10" Type="http://schemas.openxmlformats.org/officeDocument/2006/relationships/hyperlink" Target="https://www.youtube.com/playlist?list=PLVcEZG2JPVhdalGlk2cytzuLeAtyrMndc" TargetMode="External"/><Relationship Id="rId13" Type="http://schemas.openxmlformats.org/officeDocument/2006/relationships/hyperlink" Target="https://refactoring.guru/design-patterns" TargetMode="External"/><Relationship Id="rId12" Type="http://schemas.openxmlformats.org/officeDocument/2006/relationships/hyperlink" Target="https://www.tutorialspoint.com/design_pattern/index.ht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hyperlink" Target="https://github.com/WomenWhoCode/wwcsf-backend-study-group/tree/main/meetupevents" TargetMode="External"/><Relationship Id="rId9" Type="http://schemas.openxmlformats.org/officeDocument/2006/relationships/hyperlink" Target="https://www.youtube.com/watch?v=aQ8yor0KOjg&amp;list=PLVcEZG2JPVhdalGlk2cytzuLeAtyrMndc&amp;index=3&amp;ab_channel=WomenWhoCode" TargetMode="External"/><Relationship Id="rId15" Type="http://schemas.openxmlformats.org/officeDocument/2006/relationships/hyperlink" Target="https://www.oreilly.com/library/view/head-first-design/0596007124/" TargetMode="External"/><Relationship Id="rId14" Type="http://schemas.openxmlformats.org/officeDocument/2006/relationships/hyperlink" Target="https://sourcemaking.com/design_patterns" TargetMode="External"/><Relationship Id="rId17" Type="http://schemas.openxmlformats.org/officeDocument/2006/relationships/image" Target="../media/image5.png"/><Relationship Id="rId16" Type="http://schemas.openxmlformats.org/officeDocument/2006/relationships/image" Target="../media/image2.png"/><Relationship Id="rId5" Type="http://schemas.openxmlformats.org/officeDocument/2006/relationships/hyperlink" Target="https://github.com/WomenWhoCode/wwcsf-backend-study-group/tree/main/designpatterns" TargetMode="External"/><Relationship Id="rId6" Type="http://schemas.openxmlformats.org/officeDocument/2006/relationships/hyperlink" Target="https://www.youtube.com/playlist?list=PLVcEZG2JPVhdalGlk2cytzuLeAtyrMndc" TargetMode="External"/><Relationship Id="rId18" Type="http://schemas.openxmlformats.org/officeDocument/2006/relationships/image" Target="../media/image7.png"/><Relationship Id="rId7" Type="http://schemas.openxmlformats.org/officeDocument/2006/relationships/hyperlink" Target="https://www.youtube.com/watch?v=ne6g1ArYMQA&amp;list=PLVcEZG2JPVhdalGlk2cytzuLeAtyrMndc&amp;index=1&amp;ab_channel=WomenWhoCode" TargetMode="External"/><Relationship Id="rId8" Type="http://schemas.openxmlformats.org/officeDocument/2006/relationships/hyperlink" Target="https://www.youtube.com/watch?v=yhgEebn-29s&amp;list=PLVcEZG2JPVhdalGlk2cytzuLeAtyrMndc&amp;index=2&amp;ab_channel=WomenWhoCo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d0587ef07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d0587ef076_1_0"/>
          <p:cNvSpPr txBox="1"/>
          <p:nvPr/>
        </p:nvSpPr>
        <p:spPr>
          <a:xfrm>
            <a:off x="468449" y="16000"/>
            <a:ext cx="8243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Welcome!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gd0587ef076_1_0"/>
          <p:cNvSpPr txBox="1"/>
          <p:nvPr>
            <p:ph type="ctrTitle"/>
          </p:nvPr>
        </p:nvSpPr>
        <p:spPr>
          <a:xfrm>
            <a:off x="468450" y="956925"/>
            <a:ext cx="82431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start in a moment :) 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may record tonight’s event and plan to take screenshots for social media.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b="1"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remain anonymous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/>
              <a:t>change your name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keep video off.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introduce the hosts and break in-between for Q/A.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make some time for </a:t>
            </a:r>
            <a:r>
              <a:rPr lang="en-US" sz="1500"/>
              <a:t>Q&amp;A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the end of the presentation as well.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event best practices: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/>
              <a:t>	</a:t>
            </a: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Mute yourself when you aren’t talking.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/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the session to be interactive.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/>
              <a:t>• Feel free to unmute and ask questions in the middle of the presentation.</a:t>
            </a:r>
            <a:b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500">
                <a:solidFill>
                  <a:schemeClr val="dk1"/>
                </a:solidFill>
              </a:rPr>
              <a:t>• 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on your video if you feel comfortable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br>
              <a:rPr b="1" lang="en-US" sz="1500"/>
            </a:br>
            <a:r>
              <a:rPr b="1" lang="en-US" sz="1500"/>
              <a:t>Check out</a:t>
            </a:r>
            <a:r>
              <a:rPr lang="en-US" sz="1500"/>
              <a:t>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500"/>
              <a:t>• </a:t>
            </a:r>
            <a:r>
              <a:rPr lang="en-US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Technical Tracks</a:t>
            </a:r>
            <a:br>
              <a:rPr lang="en-US" sz="1500"/>
            </a:br>
            <a:r>
              <a:rPr lang="en-US" sz="1500"/>
              <a:t>• Check our </a:t>
            </a:r>
            <a:r>
              <a:rPr lang="en-US" sz="1500" u="sng">
                <a:solidFill>
                  <a:schemeClr val="accent5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Events</a:t>
            </a:r>
            <a:br>
              <a:rPr lang="en-US" sz="1500"/>
            </a:br>
            <a:r>
              <a:rPr lang="en-US" sz="1500"/>
              <a:t>• Get updates – join the </a:t>
            </a:r>
            <a:r>
              <a:rPr lang="en-US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mailing list</a:t>
            </a:r>
            <a:br>
              <a:rPr lang="en-US" sz="1500"/>
            </a:br>
            <a:r>
              <a:rPr lang="en-US" sz="1500"/>
              <a:t>• Give us your feedback – take the 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Survey</a:t>
            </a:r>
            <a:endParaRPr sz="15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500"/>
          </a:p>
        </p:txBody>
      </p:sp>
      <p:pic>
        <p:nvPicPr>
          <p:cNvPr id="57" name="Google Shape;57;gd0587ef076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d0587ef076_1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d0587ef076_1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d0587ef076_1_10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gd0587ef076_1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d0587ef076_1_108"/>
          <p:cNvSpPr txBox="1"/>
          <p:nvPr/>
        </p:nvSpPr>
        <p:spPr>
          <a:xfrm>
            <a:off x="504850" y="1003175"/>
            <a:ext cx="81414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Behavioral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Patterns: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1600"/>
              <a:t>Chain of Responsibility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 </a:t>
            </a:r>
            <a:r>
              <a:rPr lang="en-US" sz="1600"/>
              <a:t>Sender object sends request to a chain of </a:t>
            </a:r>
            <a:r>
              <a:rPr lang="en-US" sz="1600"/>
              <a:t>receiving</a:t>
            </a:r>
            <a:r>
              <a:rPr lang="en-US" sz="1600"/>
              <a:t> objects to </a:t>
            </a:r>
            <a:r>
              <a:rPr lang="en-US" sz="1600"/>
              <a:t>eventually</a:t>
            </a:r>
            <a:r>
              <a:rPr lang="en-US" sz="1600"/>
              <a:t> reach</a:t>
            </a:r>
            <a:br>
              <a:rPr lang="en-US" sz="1600"/>
            </a:br>
            <a:r>
              <a:rPr lang="en-US" sz="1600"/>
              <a:t>		the receiver object. This </a:t>
            </a:r>
            <a:r>
              <a:rPr lang="en-US" sz="1600">
                <a:solidFill>
                  <a:schemeClr val="dk1"/>
                </a:solidFill>
              </a:rPr>
              <a:t>a</a:t>
            </a:r>
            <a:r>
              <a:rPr lang="en-US" sz="1600">
                <a:solidFill>
                  <a:schemeClr val="dk1"/>
                </a:solidFill>
              </a:rPr>
              <a:t>voids coupling between sender object and receiver.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Links receiving objects together in a chain of objects.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Once an object independently handles the request,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	it is sent to the next object in the chain.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These “handler” objects are determined at runtime.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i="1" lang="en-US" sz="1600">
                <a:solidFill>
                  <a:schemeClr val="dk1"/>
                </a:solidFill>
              </a:rPr>
              <a:t>Handler</a:t>
            </a:r>
            <a:r>
              <a:rPr lang="en-US" sz="1600">
                <a:solidFill>
                  <a:schemeClr val="dk1"/>
                </a:solidFill>
              </a:rPr>
              <a:t>: Interface that receives a request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	and sends it to the next handler object.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i="1" lang="en-US" sz="1600">
                <a:solidFill>
                  <a:schemeClr val="dk1"/>
                </a:solidFill>
              </a:rPr>
              <a:t>Concrete Handler</a:t>
            </a:r>
            <a:r>
              <a:rPr lang="en-US" sz="1600">
                <a:solidFill>
                  <a:schemeClr val="dk1"/>
                </a:solidFill>
              </a:rPr>
              <a:t>: Sequential handler objects in the chain.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i="1" lang="en-US" sz="1600">
                <a:solidFill>
                  <a:schemeClr val="dk1"/>
                </a:solidFill>
              </a:rPr>
              <a:t>Sender</a:t>
            </a:r>
            <a:r>
              <a:rPr lang="en-US" sz="1600">
                <a:solidFill>
                  <a:schemeClr val="dk1"/>
                </a:solidFill>
              </a:rPr>
              <a:t>: Originates the request and references the </a:t>
            </a:r>
            <a:r>
              <a:rPr i="1" lang="en-US" sz="1600">
                <a:solidFill>
                  <a:schemeClr val="dk1"/>
                </a:solidFill>
              </a:rPr>
              <a:t>Handler</a:t>
            </a:r>
            <a:r>
              <a:rPr lang="en-US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Example:</a:t>
            </a:r>
            <a:r>
              <a:rPr lang="en-US" sz="1600">
                <a:solidFill>
                  <a:schemeClr val="dk1"/>
                </a:solidFill>
              </a:rPr>
              <a:t> Shipment delivery. Package --&gt; shipping state 1 --&gt; state 2 --&gt; Receiver</a:t>
            </a:r>
            <a:br>
              <a:rPr b="0" i="0" lang="en-US" sz="1600" u="none" cap="none" strike="noStrike">
                <a:solidFill>
                  <a:srgbClr val="000000"/>
                </a:solidFill>
                <a:highlight>
                  <a:srgbClr val="EAD1DC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 example.</a:t>
            </a:r>
            <a:endParaRPr b="0" i="0" sz="1600" u="none" cap="none" strike="noStrike">
              <a:solidFill>
                <a:srgbClr val="000000"/>
              </a:solidFill>
              <a:highlight>
                <a:srgbClr val="EAD1D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d0587ef076_1_10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47" name="Google Shape;147;gd0587ef076_1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450" y="2085150"/>
            <a:ext cx="2989150" cy="15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7b44ab296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7b44ab2966_0_1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g7b44ab2966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7b44ab2966_0_14"/>
          <p:cNvSpPr txBox="1"/>
          <p:nvPr/>
        </p:nvSpPr>
        <p:spPr>
          <a:xfrm>
            <a:off x="504850" y="1003175"/>
            <a:ext cx="81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</a:t>
            </a:r>
            <a:r>
              <a:rPr lang="en-US" sz="1600">
                <a:solidFill>
                  <a:schemeClr val="dk1"/>
                </a:solidFill>
              </a:rPr>
              <a:t>a</a:t>
            </a:r>
            <a:r>
              <a:rPr i="0" lang="en-US" sz="1600" u="none" cap="none" strike="noStrike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Chain of Responsibility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7b44ab2966_0_1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57" name="Google Shape;157;g7b44ab2966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575" y="1003175"/>
            <a:ext cx="3574950" cy="352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d42e12907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d42e12907b_0_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d42e12907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d42e12907b_0_0"/>
          <p:cNvSpPr txBox="1"/>
          <p:nvPr/>
        </p:nvSpPr>
        <p:spPr>
          <a:xfrm>
            <a:off x="504850" y="1003175"/>
            <a:ext cx="81414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Behavioral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Patterns: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Iterator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Traverse a collection of objects </a:t>
            </a:r>
            <a:r>
              <a:rPr lang="en-US" sz="1600">
                <a:solidFill>
                  <a:schemeClr val="dk1"/>
                </a:solidFill>
              </a:rPr>
              <a:t>in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	a specific manner. </a:t>
            </a:r>
            <a:r>
              <a:rPr lang="en-US" sz="1600">
                <a:solidFill>
                  <a:schemeClr val="dk1"/>
                </a:solidFill>
              </a:rPr>
              <a:t>AKA </a:t>
            </a:r>
            <a:r>
              <a:rPr i="1" lang="en-US" sz="1600">
                <a:solidFill>
                  <a:schemeClr val="dk1"/>
                </a:solidFill>
              </a:rPr>
              <a:t>cursor.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Access elements without revealing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	the implementation.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Iterator: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	• Interface with methods to iterate over a collection (of any type).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	• Different simultaneous iterations: one-way and bi-directional.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Concrete Iterator: Implements the </a:t>
            </a:r>
            <a:r>
              <a:rPr i="1" lang="en-US" sz="1600">
                <a:solidFill>
                  <a:schemeClr val="dk1"/>
                </a:solidFill>
              </a:rPr>
              <a:t>Iterator</a:t>
            </a:r>
            <a:r>
              <a:rPr lang="en-US" sz="1600">
                <a:solidFill>
                  <a:schemeClr val="dk1"/>
                </a:solidFill>
              </a:rPr>
              <a:t>. Tracks current position in traversal.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Aggregator: Collection </a:t>
            </a:r>
            <a:r>
              <a:rPr i="1" lang="en-US" sz="1600">
                <a:solidFill>
                  <a:schemeClr val="dk1"/>
                </a:solidFill>
              </a:rPr>
              <a:t>Interface </a:t>
            </a:r>
            <a:r>
              <a:rPr lang="en-US" sz="1600">
                <a:solidFill>
                  <a:schemeClr val="dk1"/>
                </a:solidFill>
              </a:rPr>
              <a:t>to create an </a:t>
            </a:r>
            <a:r>
              <a:rPr i="1" lang="en-US" sz="1600">
                <a:solidFill>
                  <a:schemeClr val="dk1"/>
                </a:solidFill>
              </a:rPr>
              <a:t>Iterator.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Concrete Aggregator: Returns an instance of </a:t>
            </a:r>
            <a:r>
              <a:rPr i="1" lang="en-US" sz="1600">
                <a:solidFill>
                  <a:schemeClr val="dk1"/>
                </a:solidFill>
              </a:rPr>
              <a:t>Concrete Iterator.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Example: Directory of names: </a:t>
            </a:r>
            <a:r>
              <a:rPr lang="en-US" sz="1600">
                <a:solidFill>
                  <a:schemeClr val="dk1"/>
                </a:solidFill>
              </a:rPr>
              <a:t>Search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alphabetically, </a:t>
            </a:r>
            <a:r>
              <a:rPr lang="en-US" sz="1600">
                <a:solidFill>
                  <a:schemeClr val="dk1"/>
                </a:solidFill>
              </a:rPr>
              <a:t>search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start</a:t>
            </a:r>
            <a:r>
              <a:rPr lang="en-US" sz="1600">
                <a:solidFill>
                  <a:schemeClr val="dk1"/>
                </a:solidFill>
              </a:rPr>
              <a:t> or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end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 example.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d42e12907b_0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67" name="Google Shape;167;gd42e12907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375" y="911950"/>
            <a:ext cx="4277300" cy="1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d15cab916b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d15cab916b_0_9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gd15cab916b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d15cab916b_0_9"/>
          <p:cNvSpPr txBox="1"/>
          <p:nvPr/>
        </p:nvSpPr>
        <p:spPr>
          <a:xfrm>
            <a:off x="504850" y="1003175"/>
            <a:ext cx="81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a </a:t>
            </a:r>
            <a:r>
              <a:rPr lang="en-US" sz="1600">
                <a:solidFill>
                  <a:schemeClr val="dk1"/>
                </a:solidFill>
              </a:rPr>
              <a:t>Iterator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d15cab916b_0_9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77" name="Google Shape;177;gd15cab916b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6572" y="860150"/>
            <a:ext cx="4149150" cy="37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db7efbcf3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db7efbcf36_0_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db7efbcf3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db7efbcf36_0_0"/>
          <p:cNvSpPr txBox="1"/>
          <p:nvPr/>
        </p:nvSpPr>
        <p:spPr>
          <a:xfrm>
            <a:off x="504850" y="1003175"/>
            <a:ext cx="8141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Behavioral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Patterns: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Observer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</a:t>
            </a:r>
            <a:r>
              <a:rPr lang="en-US" sz="1600">
                <a:solidFill>
                  <a:schemeClr val="dk1"/>
                </a:solidFill>
              </a:rPr>
              <a:t>Define 1-1 dependency between objects.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On change of state in one object, dependant objects are notified and updated.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AKA broadcast communication or subscribe-publish.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Objects can be same/different but implement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	the same Observer interface.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Observable: Objects state change is of interest.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Observer: Registered objects that are notified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	on Observable’ state change.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Common functions: add(), remove(), hasChanged().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Example: </a:t>
            </a:r>
            <a:r>
              <a:rPr lang="en-US" sz="1600">
                <a:solidFill>
                  <a:schemeClr val="dk1"/>
                </a:solidFill>
              </a:rPr>
              <a:t>Marketing &amp; new products notifications. Kafka Pub/Sub.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 example.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db7efbcf36_0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87" name="Google Shape;187;gdb7efbcf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400" y="2384500"/>
            <a:ext cx="3290149" cy="21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db7efbcf3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db7efbcf36_0_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gdb7efbcf3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db7efbcf36_0_8"/>
          <p:cNvSpPr txBox="1"/>
          <p:nvPr/>
        </p:nvSpPr>
        <p:spPr>
          <a:xfrm>
            <a:off x="504850" y="1003175"/>
            <a:ext cx="81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a </a:t>
            </a:r>
            <a:r>
              <a:rPr lang="en-US" sz="1600">
                <a:solidFill>
                  <a:schemeClr val="dk1"/>
                </a:solidFill>
              </a:rPr>
              <a:t>Observer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db7efbcf36_0_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db7efbcf36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b7efbcf36_0_16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gdb7efbcf36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db7efbcf36_0_16"/>
          <p:cNvSpPr txBox="1"/>
          <p:nvPr/>
        </p:nvSpPr>
        <p:spPr>
          <a:xfrm>
            <a:off x="504850" y="1003175"/>
            <a:ext cx="81414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Behavioral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Patterns: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Strategy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Select </a:t>
            </a:r>
            <a:r>
              <a:rPr lang="en-US" sz="1600">
                <a:solidFill>
                  <a:schemeClr val="dk1"/>
                </a:solidFill>
              </a:rPr>
              <a:t>one out of different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strategies/ algorithms/ implementations at runtime.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AKA </a:t>
            </a:r>
            <a:r>
              <a:rPr i="1" lang="en-US" sz="1600">
                <a:solidFill>
                  <a:schemeClr val="dk1"/>
                </a:solidFill>
              </a:rPr>
              <a:t>Policy.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Add strategies in separate classes that the client references w.r.t. the context.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Strategy: </a:t>
            </a:r>
            <a:r>
              <a:rPr i="1" lang="en-US" sz="1600">
                <a:solidFill>
                  <a:schemeClr val="dk1"/>
                </a:solidFill>
              </a:rPr>
              <a:t>Interface</a:t>
            </a:r>
            <a:r>
              <a:rPr lang="en-US" sz="1600">
                <a:solidFill>
                  <a:schemeClr val="dk1"/>
                </a:solidFill>
              </a:rPr>
              <a:t> with methods to implement the strategy (Example: Sorting).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Context: Determines what strategy and respective implementation to select.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Implementation: Various </a:t>
            </a:r>
            <a:r>
              <a:rPr i="1" lang="en-US" sz="1600">
                <a:solidFill>
                  <a:schemeClr val="dk1"/>
                </a:solidFill>
              </a:rPr>
              <a:t>Strategy</a:t>
            </a:r>
            <a:r>
              <a:rPr lang="en-US" sz="1600">
                <a:solidFill>
                  <a:schemeClr val="dk1"/>
                </a:solidFill>
              </a:rPr>
              <a:t> implementations (Example: Merge, Quick, etc.).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• Open/Closed principle: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	• Open: Objects extended to select strategies/implementations. 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	• Closed: Context and objects not modified.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Example: </a:t>
            </a:r>
            <a:r>
              <a:rPr lang="en-US" sz="1600">
                <a:solidFill>
                  <a:schemeClr val="dk1"/>
                </a:solidFill>
              </a:rPr>
              <a:t>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600">
                <a:solidFill>
                  <a:schemeClr val="dk1"/>
                </a:solidFill>
              </a:rPr>
              <a:t>t (algorithms) a collection of objects (List, Set, etc.).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 example.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db7efbcf36_0_16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db7efbcf36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db7efbcf36_0_2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gdb7efbcf36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db7efbcf36_0_24"/>
          <p:cNvSpPr txBox="1"/>
          <p:nvPr/>
        </p:nvSpPr>
        <p:spPr>
          <a:xfrm>
            <a:off x="504850" y="1003175"/>
            <a:ext cx="81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a </a:t>
            </a:r>
            <a:r>
              <a:rPr lang="en-US" sz="1600">
                <a:solidFill>
                  <a:schemeClr val="dk1"/>
                </a:solidFill>
              </a:rPr>
              <a:t>Strategy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db7efbcf36_0_2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215" name="Google Shape;215;gdb7efbcf36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350" y="1131350"/>
            <a:ext cx="5014724" cy="3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d6a2c03c3a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d6a2c03c3a_0_17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gd6a2c03c3a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6a2c03c3a_0_17"/>
          <p:cNvSpPr txBox="1"/>
          <p:nvPr/>
        </p:nvSpPr>
        <p:spPr>
          <a:xfrm>
            <a:off x="504850" y="1003175"/>
            <a:ext cx="8141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Behavioral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patterns: Focus on</a:t>
            </a:r>
            <a:r>
              <a:rPr lang="en-US" sz="1600">
                <a:solidFill>
                  <a:schemeClr val="dk1"/>
                </a:solidFill>
              </a:rPr>
              <a:t> r</a:t>
            </a:r>
            <a:r>
              <a:rPr lang="en-US" sz="1600">
                <a:solidFill>
                  <a:schemeClr val="dk1"/>
                </a:solidFill>
              </a:rPr>
              <a:t>elationships and communications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 between different classes.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Chain of Responsibility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>
                <a:solidFill>
                  <a:schemeClr val="dk1"/>
                </a:solidFill>
              </a:rPr>
              <a:t>Sender object sends request to a chain of receiving objects to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eventually reach the receiver object.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Iterator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>
                <a:solidFill>
                  <a:schemeClr val="dk1"/>
                </a:solidFill>
              </a:rPr>
              <a:t>Traverse a collection of objects in a specific manner.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Observer: </a:t>
            </a:r>
            <a:r>
              <a:rPr lang="en-US" sz="1600">
                <a:solidFill>
                  <a:schemeClr val="dk1"/>
                </a:solidFill>
              </a:rPr>
              <a:t>Define 1-1 dependency between objects. Subscribe to the Observable.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Strategy: </a:t>
            </a:r>
            <a:r>
              <a:rPr lang="en-US" sz="1600">
                <a:solidFill>
                  <a:schemeClr val="dk1"/>
                </a:solidFill>
              </a:rPr>
              <a:t>Select one out of different strategies at runtime.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SESSION on 6-</a:t>
            </a:r>
            <a:r>
              <a:rPr b="1" lang="en-US" sz="1600">
                <a:solidFill>
                  <a:schemeClr val="dk1"/>
                </a:solidFill>
              </a:rPr>
              <a:t>17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-2021: </a:t>
            </a:r>
            <a:r>
              <a:rPr b="1" lang="en-US" sz="1600" u="sng">
                <a:solidFill>
                  <a:schemeClr val="hlink"/>
                </a:solidFill>
                <a:hlinkClick r:id="rId5"/>
              </a:rPr>
              <a:t>Anti-p</a:t>
            </a:r>
            <a:r>
              <a:rPr b="1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atterns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d6a2c03c3a_0_17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d0587ef076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d0587ef076_1_28"/>
          <p:cNvSpPr txBox="1"/>
          <p:nvPr/>
        </p:nvSpPr>
        <p:spPr>
          <a:xfrm>
            <a:off x="468449" y="16000"/>
            <a:ext cx="822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Study Group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d0587ef076_1_28"/>
          <p:cNvSpPr txBox="1"/>
          <p:nvPr>
            <p:ph type="ctrTitle"/>
          </p:nvPr>
        </p:nvSpPr>
        <p:spPr>
          <a:xfrm>
            <a:off x="468450" y="1011400"/>
            <a:ext cx="82290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600"/>
              <a:t>• WWCode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Presentation</a:t>
            </a:r>
            <a:r>
              <a:rPr lang="en-US" sz="1600"/>
              <a:t> and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Demo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</a:t>
            </a:r>
            <a:r>
              <a:rPr lang="en-US" sz="16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WWCode YouTube channel</a:t>
            </a:r>
            <a:r>
              <a:rPr lang="en-US" sz="1600"/>
              <a:t>: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March 25, 2021 session recording: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 Engineering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April 8, 2021 session recording: </a:t>
            </a:r>
            <a:r>
              <a:rPr lang="en-US" sz="16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Microservice and REST API Demo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/>
              <a:t>• April 22, 2021 session recording: </a:t>
            </a:r>
            <a:r>
              <a:rPr lang="en-US" sz="16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Creational Design Patterns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/>
              <a:t>• </a:t>
            </a:r>
            <a:r>
              <a:rPr lang="en-US" sz="1600"/>
              <a:t>May</a:t>
            </a:r>
            <a:r>
              <a:rPr lang="en-US" sz="1600"/>
              <a:t> 20, 2021 session recording: </a:t>
            </a:r>
            <a:r>
              <a:rPr b="1" lang="en-US" sz="1600" u="sng">
                <a:solidFill>
                  <a:schemeClr val="hlink"/>
                </a:solidFill>
                <a:hlinkClick r:id="rId10"/>
              </a:rPr>
              <a:t>Structural Design Patterns</a:t>
            </a:r>
            <a:br>
              <a:rPr lang="en-US" sz="1600"/>
            </a:br>
            <a:r>
              <a:rPr lang="en-US" sz="1600"/>
              <a:t>• </a:t>
            </a:r>
            <a:r>
              <a:rPr b="1" lang="en-US" sz="1600"/>
              <a:t>Resources</a:t>
            </a:r>
            <a:r>
              <a:rPr lang="en-US" sz="1600"/>
              <a:t>:</a:t>
            </a:r>
            <a:endParaRPr sz="1600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</a:t>
            </a: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hlinkClick r:id="rId11"/>
              </a:rPr>
              <a:t>Software design pattern</a:t>
            </a:r>
            <a:endParaRPr sz="1600" strike="sngStrike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</a:t>
            </a:r>
            <a:r>
              <a:rPr lang="en-US" sz="1600" u="sng">
                <a:solidFill>
                  <a:schemeClr val="hlink"/>
                </a:solidFill>
                <a:hlinkClick r:id="rId12"/>
              </a:rPr>
              <a:t>Design Patterns in Java</a:t>
            </a:r>
            <a:br>
              <a:rPr lang="en-US" sz="1600" strike="sngStrike"/>
            </a:br>
            <a:r>
              <a:rPr lang="en-US" sz="1600" strike="sngStrike"/>
              <a:t>	</a:t>
            </a:r>
            <a:r>
              <a:rPr lang="en-US" sz="1600"/>
              <a:t>•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Design patterns</a:t>
            </a:r>
            <a:br>
              <a:rPr lang="en-US" sz="1600"/>
            </a:br>
            <a:r>
              <a:rPr lang="en-US" sz="1600"/>
              <a:t>	• </a:t>
            </a:r>
            <a:r>
              <a:rPr lang="en-US" sz="1600" u="sng">
                <a:solidFill>
                  <a:schemeClr val="hlink"/>
                </a:solidFill>
                <a:hlinkClick r:id="rId14"/>
              </a:rPr>
              <a:t>Design Patterns</a:t>
            </a:r>
            <a:br>
              <a:rPr lang="en-US" sz="1600"/>
            </a:br>
            <a:r>
              <a:rPr lang="en-US" sz="1600"/>
              <a:t>	•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Head First Design Patterns book</a:t>
            </a:r>
            <a:br>
              <a:rPr lang="en-US" sz="1600"/>
            </a:br>
            <a:br>
              <a:rPr lang="en-US" sz="1600"/>
            </a:br>
            <a:r>
              <a:rPr i="1" lang="en-US" sz="1400"/>
              <a:t>You can unmute and talk or use the chat.</a:t>
            </a:r>
            <a:endParaRPr i="1" sz="1600"/>
          </a:p>
        </p:txBody>
      </p:sp>
      <p:pic>
        <p:nvPicPr>
          <p:cNvPr id="232" name="Google Shape;232;gd0587ef076_1_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d0587ef076_1_2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234" name="Google Shape;234;gd0587ef076_1_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667950" y="2682300"/>
            <a:ext cx="3296324" cy="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d0587ef076_1_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67950" y="3495501"/>
            <a:ext cx="3296325" cy="8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d0587ef076_1_14"/>
          <p:cNvPicPr preferRelativeResize="0"/>
          <p:nvPr/>
        </p:nvPicPr>
        <p:blipFill rotWithShape="1">
          <a:blip r:embed="rId3">
            <a:alphaModFix/>
          </a:blip>
          <a:srcRect b="0" l="0" r="1893" t="0"/>
          <a:stretch/>
        </p:blipFill>
        <p:spPr>
          <a:xfrm>
            <a:off x="0" y="-53750"/>
            <a:ext cx="9143998" cy="51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d0587ef076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d0587ef076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505" y="-1"/>
            <a:ext cx="4779845" cy="321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d0587ef076_1_14"/>
          <p:cNvSpPr txBox="1"/>
          <p:nvPr/>
        </p:nvSpPr>
        <p:spPr>
          <a:xfrm>
            <a:off x="3572700" y="3116444"/>
            <a:ext cx="5571300" cy="1187700"/>
          </a:xfrm>
          <a:prstGeom prst="rect">
            <a:avLst/>
          </a:prstGeom>
          <a:solidFill>
            <a:srgbClr val="077A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WWCode Digital +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 Study Group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June</a:t>
            </a:r>
            <a: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gd0587ef076_1_1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d0587ef076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d0587ef076_1_21"/>
          <p:cNvSpPr txBox="1"/>
          <p:nvPr/>
        </p:nvSpPr>
        <p:spPr>
          <a:xfrm>
            <a:off x="468449" y="16000"/>
            <a:ext cx="822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Introduction &amp; Agenda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gd0587ef076_1_21"/>
          <p:cNvSpPr txBox="1"/>
          <p:nvPr>
            <p:ph type="ctrTitle"/>
          </p:nvPr>
        </p:nvSpPr>
        <p:spPr>
          <a:xfrm>
            <a:off x="4602150" y="1006000"/>
            <a:ext cx="4073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</a:t>
            </a:r>
            <a:r>
              <a:rPr b="1" lang="en-US" sz="1600"/>
              <a:t>Software Design Patterns [Part 3 of 5]</a:t>
            </a:r>
            <a:br>
              <a:rPr b="1" lang="en-US" sz="1600"/>
            </a:br>
            <a:r>
              <a:rPr b="1" lang="en-US" sz="1600"/>
              <a:t>	</a:t>
            </a:r>
            <a:r>
              <a:rPr lang="en-US" sz="1600"/>
              <a:t>• Creational Design Patterns [4/22]</a:t>
            </a:r>
            <a:br>
              <a:rPr lang="en-US" sz="1600"/>
            </a:br>
            <a:r>
              <a:rPr lang="en-US" sz="1600"/>
              <a:t>	• </a:t>
            </a:r>
            <a:r>
              <a:rPr lang="en-US" sz="1600"/>
              <a:t>Structural Design Patterns [5/20]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</a:t>
            </a:r>
            <a:r>
              <a:rPr b="1" lang="en-US" sz="1600"/>
              <a:t>Behavioral Design Patterns [6/3]</a:t>
            </a:r>
            <a:br>
              <a:rPr lang="en-US" sz="1600"/>
            </a:br>
            <a:r>
              <a:rPr lang="en-US" sz="1600"/>
              <a:t>	• Anti-patterns [6/17]</a:t>
            </a:r>
            <a:br>
              <a:rPr lang="en-US" sz="1600"/>
            </a:br>
            <a:r>
              <a:rPr lang="en-US" sz="1600"/>
              <a:t>	• Interview Questions [7/1]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What is Backend Engineering?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Software Design</a:t>
            </a:r>
            <a:endParaRPr sz="1600"/>
          </a:p>
        </p:txBody>
      </p:sp>
      <p:pic>
        <p:nvPicPr>
          <p:cNvPr id="75" name="Google Shape;75;gd0587ef076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d0587ef076_1_21"/>
          <p:cNvSpPr txBox="1"/>
          <p:nvPr>
            <p:ph type="ctrTitle"/>
          </p:nvPr>
        </p:nvSpPr>
        <p:spPr>
          <a:xfrm>
            <a:off x="604450" y="1006000"/>
            <a:ext cx="4103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• Welcome from WWCode!</a:t>
            </a:r>
            <a:br>
              <a:rPr lang="en-US" sz="1600"/>
            </a:br>
            <a:r>
              <a:rPr lang="en-US" sz="1600"/>
              <a:t>• Our mission: Inspiring women to excel </a:t>
            </a:r>
            <a:br>
              <a:rPr lang="en-US" sz="1600"/>
            </a:br>
            <a:r>
              <a:rPr lang="en-US" sz="1600"/>
              <a:t>	in technology careers.</a:t>
            </a:r>
            <a:br>
              <a:rPr lang="en-US" sz="1600"/>
            </a:br>
            <a:r>
              <a:rPr lang="en-US" sz="1600"/>
              <a:t>• Our vision: A world where women are</a:t>
            </a:r>
            <a:br>
              <a:rPr lang="en-US" sz="1600"/>
            </a:br>
            <a:r>
              <a:rPr lang="en-US" sz="1600"/>
              <a:t>	representative as technical</a:t>
            </a:r>
            <a:br>
              <a:rPr lang="en-US" sz="1600"/>
            </a:br>
            <a:r>
              <a:rPr lang="en-US" sz="1600"/>
              <a:t>	executives, founders, VCs, board</a:t>
            </a:r>
            <a:br>
              <a:rPr lang="en-US" sz="1600"/>
            </a:br>
            <a:r>
              <a:rPr lang="en-US" sz="1600"/>
              <a:t>	members and software engineers.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600"/>
          </a:p>
        </p:txBody>
      </p:sp>
      <p:pic>
        <p:nvPicPr>
          <p:cNvPr id="77" name="Google Shape;77;gd0587ef076_1_21"/>
          <p:cNvPicPr preferRelativeResize="0"/>
          <p:nvPr/>
        </p:nvPicPr>
        <p:blipFill rotWithShape="1">
          <a:blip r:embed="rId5">
            <a:alphaModFix/>
          </a:blip>
          <a:srcRect b="12486" l="0" r="0" t="0"/>
          <a:stretch/>
        </p:blipFill>
        <p:spPr>
          <a:xfrm>
            <a:off x="756850" y="2923625"/>
            <a:ext cx="1908600" cy="190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gd0587ef076_1_21"/>
          <p:cNvSpPr txBox="1"/>
          <p:nvPr/>
        </p:nvSpPr>
        <p:spPr>
          <a:xfrm>
            <a:off x="2599150" y="3337875"/>
            <a:ext cx="2109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Prachi Shah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7A7C"/>
                </a:solidFill>
                <a:latin typeface="Arial"/>
                <a:ea typeface="Arial"/>
                <a:cs typeface="Arial"/>
                <a:sym typeface="Arial"/>
              </a:rPr>
              <a:t>Senior Software Engineer @ Metromile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d0587ef076_1_21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d0587ef076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d0587ef076_1_35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gd0587ef076_1_35"/>
          <p:cNvSpPr txBox="1"/>
          <p:nvPr>
            <p:ph type="ctrTitle"/>
          </p:nvPr>
        </p:nvSpPr>
        <p:spPr>
          <a:xfrm>
            <a:off x="446566" y="1003165"/>
            <a:ext cx="82581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• What is Backend Engineering?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Design, build and maintain server-side web applications.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/>
              <a:t>Concepts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/>
              <a:t>C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lient-</a:t>
            </a:r>
            <a:r>
              <a:rPr lang="en-US" sz="1600"/>
              <a:t>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erver architecture, API,</a:t>
            </a:r>
            <a:r>
              <a:rPr lang="en-US" sz="1600"/>
              <a:t> micro-service, database engin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600"/>
              <a:t>ering,</a:t>
            </a:r>
            <a:br>
              <a:rPr lang="en-US" sz="1600"/>
            </a:br>
            <a:r>
              <a:rPr lang="en-US" sz="1600"/>
              <a:t>	distributed systems, storage, performance, deployment, availability, monitoring, etc.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dk1"/>
              </a:buClr>
              <a:buSzPts val="5200"/>
              <a:buNone/>
            </a:pPr>
            <a:r>
              <a:rPr b="1" lang="en-US" sz="1600"/>
              <a:t>Software Design</a:t>
            </a:r>
            <a:br>
              <a:rPr b="1" lang="en-US" sz="1600"/>
            </a:br>
            <a:r>
              <a:rPr b="1" lang="en-US" sz="1600"/>
              <a:t>	</a:t>
            </a:r>
            <a:r>
              <a:rPr lang="en-US" sz="1600"/>
              <a:t>• Defining the architecture, modules, interfaces and data.</a:t>
            </a:r>
            <a:br>
              <a:rPr lang="en-US" sz="1600"/>
            </a:br>
            <a:r>
              <a:rPr lang="en-US" sz="1600"/>
              <a:t>	• Solve a problem or build a product.</a:t>
            </a:r>
            <a:br>
              <a:rPr lang="en-US" sz="1600"/>
            </a:br>
            <a:r>
              <a:rPr lang="en-US" sz="1600"/>
              <a:t>	• Define the input, output, business rules, data schema.</a:t>
            </a:r>
            <a:br>
              <a:rPr lang="en-US" sz="1600"/>
            </a:br>
            <a:r>
              <a:rPr lang="en-US" sz="1600"/>
              <a:t>	• Design patterns solve common problems.</a:t>
            </a:r>
            <a:br>
              <a:rPr lang="en-US" sz="1600"/>
            </a:br>
            <a:r>
              <a:rPr lang="en-US" sz="1600"/>
              <a:t>	• 3 Types:</a:t>
            </a:r>
            <a:br>
              <a:rPr lang="en-US" sz="1600"/>
            </a:br>
            <a:r>
              <a:rPr lang="en-US" sz="1600"/>
              <a:t>		• UI design: Data visualization and presentation.</a:t>
            </a:r>
            <a:br>
              <a:rPr lang="en-US" sz="1600"/>
            </a:br>
            <a:r>
              <a:rPr lang="en-US" sz="1600"/>
              <a:t>		• Data design: Data representation and storage.</a:t>
            </a:r>
            <a:br>
              <a:rPr lang="en-US" sz="1600"/>
            </a:br>
            <a:r>
              <a:rPr lang="en-US" sz="1600"/>
              <a:t>		• Process design: Validation, manipulation and storage of data.</a:t>
            </a:r>
            <a:endParaRPr sz="1600"/>
          </a:p>
        </p:txBody>
      </p:sp>
      <p:pic>
        <p:nvPicPr>
          <p:cNvPr id="87" name="Google Shape;87;gd0587ef076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d0587ef076_1_35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d0587ef076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d0587ef076_1_9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gd0587ef076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d0587ef076_1_92"/>
          <p:cNvSpPr txBox="1"/>
          <p:nvPr/>
        </p:nvSpPr>
        <p:spPr>
          <a:xfrm>
            <a:off x="504850" y="1003175"/>
            <a:ext cx="8141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Set of template solutions that can be reused.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• Improved code maintainability, reusability and scaling.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Leverages Object-oriented programming (OOP) principles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for flexible and maintainable designs.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Shared pattern vocabulary.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Not a library or framework, but recommendations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for code structuring and problem solving.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Adapt a pattern and improve upon it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to fit application needs.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Defines relationship between objects,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loosely coupled objects, secure code.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d0587ef076_1_92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98" name="Google Shape;98;gd0587ef076_1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3350" y="2135450"/>
            <a:ext cx="3260651" cy="2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d0587ef076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d0587ef076_1_10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gd0587ef076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d0587ef076_1_100"/>
          <p:cNvSpPr txBox="1"/>
          <p:nvPr/>
        </p:nvSpPr>
        <p:spPr>
          <a:xfrm>
            <a:off x="504850" y="1003175"/>
            <a:ext cx="8141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Design Patterns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Initialize a class and instantiate the objects.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Decoupled from implementing system.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Singleton, Factory, Builder.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Abstract Factory, Prototype.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Class structure and composition.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Increase code reusability and functionality.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Create large objects relationships.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Adapter, Facade, Decorator, Bridge, Composite, Flyweight, Proxy.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Behavioural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Relationship and communication between different classes.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Observer, Strategy, Iterator, etc.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d0587ef076_1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5675" y="957300"/>
            <a:ext cx="4032076" cy="2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d0587ef076_1_10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d6a2c03c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a2c03c3a_0_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gd6a2c03c3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6a2c03c3a_0_0"/>
          <p:cNvSpPr txBox="1"/>
          <p:nvPr/>
        </p:nvSpPr>
        <p:spPr>
          <a:xfrm>
            <a:off x="504850" y="1003175"/>
            <a:ext cx="8141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are design patterns?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a creational design pattern?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a structural design pattern?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d6a2c03c3a_0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18" name="Google Shape;118;gd6a2c03c3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8350" y="1003175"/>
            <a:ext cx="3296324" cy="9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d6a2c03c3a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8350" y="1960386"/>
            <a:ext cx="3296325" cy="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d15cab916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d15cab916b_0_17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gd15cab916b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d15cab916b_0_17"/>
          <p:cNvSpPr txBox="1"/>
          <p:nvPr/>
        </p:nvSpPr>
        <p:spPr>
          <a:xfrm>
            <a:off x="504850" y="1003175"/>
            <a:ext cx="8500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Object-Oriented Programming Concepts: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Inheritance and </a:t>
            </a:r>
            <a:r>
              <a:rPr b="1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super()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subclass inherits methods and attributes of superclass.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super()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subclass constructor to pass attributes.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same method but different behavior.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Overloading: Same name method but different parameters.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Overriding: Method signature (name &amp; parameters) same in subclass and superclass.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 class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Has 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concrete methods. Declare vs. Define variable and method.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Objects that extend (one) class have same/default behavior &amp; can be overridden.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Has abstract methods only. Uses 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keyword.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Polymorphic behavior for objects that implement Interface(s).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d15cab916b_0_17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d6a2c03c3a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d6a2c03c3a_0_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gd6a2c03c3a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d6a2c03c3a_0_8"/>
          <p:cNvSpPr txBox="1"/>
          <p:nvPr/>
        </p:nvSpPr>
        <p:spPr>
          <a:xfrm>
            <a:off x="504850" y="1003175"/>
            <a:ext cx="81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are the OOP concepts?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d6a2c03c3a_0_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